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50" r:id="rId1"/>
  </p:sldMasterIdLst>
  <p:notesMasterIdLst>
    <p:notesMasterId r:id="rId20"/>
  </p:notesMasterIdLst>
  <p:handoutMasterIdLst>
    <p:handoutMasterId r:id="rId21"/>
  </p:handoutMasterIdLst>
  <p:sldIdLst>
    <p:sldId id="890" r:id="rId2"/>
    <p:sldId id="897" r:id="rId3"/>
    <p:sldId id="893" r:id="rId4"/>
    <p:sldId id="895" r:id="rId5"/>
    <p:sldId id="899" r:id="rId6"/>
    <p:sldId id="1002" r:id="rId7"/>
    <p:sldId id="964" r:id="rId8"/>
    <p:sldId id="1001" r:id="rId9"/>
    <p:sldId id="1005" r:id="rId10"/>
    <p:sldId id="1003" r:id="rId11"/>
    <p:sldId id="1004" r:id="rId12"/>
    <p:sldId id="1006" r:id="rId13"/>
    <p:sldId id="1008" r:id="rId14"/>
    <p:sldId id="1007" r:id="rId15"/>
    <p:sldId id="901" r:id="rId16"/>
    <p:sldId id="1000" r:id="rId17"/>
    <p:sldId id="991" r:id="rId18"/>
    <p:sldId id="995" r:id="rId19"/>
  </p:sldIdLst>
  <p:sldSz cx="9906000" cy="6858000" type="A4"/>
  <p:notesSz cx="666908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118757"/>
    <a:srgbClr val="C0C0C0"/>
    <a:srgbClr val="009900"/>
    <a:srgbClr val="FDFF89"/>
    <a:srgbClr val="BC0000"/>
    <a:srgbClr val="FFE8C5"/>
    <a:srgbClr val="159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2253" autoAdjust="0"/>
  </p:normalViewPr>
  <p:slideViewPr>
    <p:cSldViewPr snapToGrid="0">
      <p:cViewPr varScale="1">
        <p:scale>
          <a:sx n="104" d="100"/>
          <a:sy n="104" d="100"/>
        </p:scale>
        <p:origin x="414" y="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86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230"/>
    </p:cViewPr>
  </p:sorterViewPr>
  <p:notesViewPr>
    <p:cSldViewPr snapToGrid="0">
      <p:cViewPr varScale="1">
        <p:scale>
          <a:sx n="82" d="100"/>
          <a:sy n="82" d="100"/>
        </p:scale>
        <p:origin x="-3948" y="-84"/>
      </p:cViewPr>
      <p:guideLst>
        <p:guide orient="horz" pos="3126"/>
        <p:guide pos="21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87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defTabSz="908050"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82416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 defTabSz="908050"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63088"/>
            <a:ext cx="2898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defTabSz="908050"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463088"/>
            <a:ext cx="2824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 defTabSz="908050">
              <a:defRPr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742C17A-A1C6-4E83-9DBE-18FBA800533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466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15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i="0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8780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3A565A3-E056-439E-A7EE-ED4B4C35445E}" type="slidenum">
              <a:rPr lang="en-US"/>
              <a:pPr/>
              <a:t>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196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3A565A3-E056-439E-A7EE-ED4B4C35445E}" type="slidenum">
              <a:rPr lang="en-US"/>
              <a:pPr/>
              <a:t>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28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3A565A3-E056-439E-A7EE-ED4B4C35445E}" type="slidenum">
              <a:rPr lang="en-US"/>
              <a:pPr/>
              <a:t>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6113" y="744538"/>
            <a:ext cx="5376862" cy="3722687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152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777971" y="9428833"/>
            <a:ext cx="2889579" cy="496169"/>
          </a:xfrm>
          <a:prstGeom prst="rect">
            <a:avLst/>
          </a:prstGeom>
          <a:ln/>
        </p:spPr>
        <p:txBody>
          <a:bodyPr/>
          <a:lstStyle/>
          <a:p>
            <a:fld id="{B692F6A0-DBDF-4EA8-A730-5AF0D118B307}" type="slidenum">
              <a:rPr lang="en-US"/>
              <a:pPr/>
              <a:t>7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46113" y="744538"/>
            <a:ext cx="5376862" cy="3722687"/>
          </a:xfrm>
          <a:prstGeom prst="rect">
            <a:avLst/>
          </a:prstGeo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063" y="4714417"/>
            <a:ext cx="5334963" cy="4467151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299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 userDrawn="1"/>
        </p:nvSpPr>
        <p:spPr bwMode="auto">
          <a:xfrm>
            <a:off x="0" y="0"/>
            <a:ext cx="9906000" cy="8352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81000" y="6124575"/>
            <a:ext cx="914400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defTabSz="762000">
              <a:defRPr/>
            </a:pPr>
            <a:r>
              <a:rPr lang="it-IT" sz="900">
                <a:solidFill>
                  <a:srgbClr val="777777"/>
                </a:solidFill>
                <a:latin typeface="Garamond" pitchFamily="18" charset="0"/>
                <a:cs typeface="Arial" pitchFamily="34" charset="0"/>
              </a:rPr>
              <a:t>ALMA MATER STUDIORUM – UNIVERSITA</a:t>
            </a:r>
            <a:r>
              <a:rPr lang="ja-JP" altLang="it-IT" sz="900">
                <a:solidFill>
                  <a:srgbClr val="777777"/>
                </a:solidFill>
                <a:latin typeface="Garamond" pitchFamily="18" charset="0"/>
                <a:cs typeface="Arial" pitchFamily="34" charset="0"/>
              </a:rPr>
              <a:t>’</a:t>
            </a:r>
            <a:r>
              <a:rPr lang="it-IT" altLang="ja-JP" sz="900">
                <a:solidFill>
                  <a:srgbClr val="777777"/>
                </a:solidFill>
                <a:latin typeface="Garamond" pitchFamily="18" charset="0"/>
                <a:cs typeface="Arial" pitchFamily="34" charset="0"/>
              </a:rPr>
              <a:t> DI BOLOGNA</a:t>
            </a:r>
            <a:endParaRPr lang="it-IT" sz="900">
              <a:solidFill>
                <a:srgbClr val="777777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49255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81000" y="2971800"/>
            <a:ext cx="9144000" cy="1143000"/>
          </a:xfrm>
          <a:ln w="12700"/>
        </p:spPr>
        <p:txBody>
          <a:bodyPr lIns="91440" tIns="45720" rIns="91440" bIns="45720"/>
          <a:lstStyle>
            <a:lvl1pPr algn="ctr">
              <a:defRPr sz="3200">
                <a:solidFill>
                  <a:srgbClr val="333333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925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343400"/>
            <a:ext cx="9144000" cy="381000"/>
          </a:xfrm>
          <a:ln w="12700">
            <a:headEnd type="none" w="sm" len="sm"/>
            <a:tailEnd type="none" w="sm" len="sm"/>
          </a:ln>
        </p:spPr>
        <p:txBody>
          <a:bodyPr anchor="ctr"/>
          <a:lstStyle>
            <a:lvl1pPr algn="ctr">
              <a:defRPr sz="16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000"/>
            </a:lvl1pPr>
            <a:lvl2pPr>
              <a:buClr>
                <a:schemeClr val="tx1"/>
              </a:buClr>
              <a:buFont typeface="Wingdings" pitchFamily="2" charset="2"/>
              <a:buChar char="v"/>
              <a:defRPr/>
            </a:lvl2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sl-SI" dirty="0" smtClean="0"/>
              <a:t> </a:t>
            </a:r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38F31-A5CC-4429-872E-CA3A91AC1C0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 userDrawn="1"/>
        </p:nvSpPr>
        <p:spPr bwMode="auto">
          <a:xfrm>
            <a:off x="0" y="0"/>
            <a:ext cx="8877300" cy="8352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204200" cy="7620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dirty="0" smtClean="0"/>
              <a:t>Klikni za vpis naslova</a:t>
            </a:r>
            <a:endParaRPr lang="it-IT" dirty="0" smtClean="0"/>
          </a:p>
        </p:txBody>
      </p:sp>
      <p:sp>
        <p:nvSpPr>
          <p:cNvPr id="49154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04472" y="6450041"/>
            <a:ext cx="6223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mtClean="0"/>
            </a:lvl1pPr>
          </a:lstStyle>
          <a:p>
            <a:pPr>
              <a:defRPr/>
            </a:pPr>
            <a:fld id="{493F8F37-1E05-45F0-AA61-1B5A5CF02062}" type="slidenum">
              <a:rPr lang="it-IT" smtClean="0"/>
              <a:pPr>
                <a:defRPr/>
              </a:pPr>
              <a:t>‹#›</a:t>
            </a:fld>
            <a:endParaRPr lang="it-IT" dirty="0"/>
          </a:p>
        </p:txBody>
      </p:sp>
      <p:sp>
        <p:nvSpPr>
          <p:cNvPr id="1031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455" y="987829"/>
            <a:ext cx="8645235" cy="533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dirty="0" smtClean="0"/>
              <a:t>Klikni za vnos teksta</a:t>
            </a:r>
            <a:endParaRPr lang="en-GB" dirty="0" smtClean="0"/>
          </a:p>
          <a:p>
            <a:pPr lvl="1"/>
            <a:r>
              <a:rPr lang="sl-SI" dirty="0" smtClean="0"/>
              <a:t>Prvi nivo</a:t>
            </a:r>
            <a:endParaRPr lang="en-GB" dirty="0" smtClean="0"/>
          </a:p>
          <a:p>
            <a:pPr lvl="2"/>
            <a:r>
              <a:rPr lang="sl-SI" dirty="0" smtClean="0"/>
              <a:t>Drugi nivo</a:t>
            </a:r>
            <a:endParaRPr lang="en-GB" dirty="0" smtClean="0"/>
          </a:p>
          <a:p>
            <a:pPr lvl="3"/>
            <a:r>
              <a:rPr lang="sl-SI" dirty="0" smtClean="0"/>
              <a:t> Tretji nivo</a:t>
            </a:r>
            <a:endParaRPr lang="en-GB" dirty="0" smtClean="0"/>
          </a:p>
          <a:p>
            <a:pPr lvl="4"/>
            <a:r>
              <a:rPr lang="sl-SI" dirty="0" smtClean="0"/>
              <a:t>Četrti nivo</a:t>
            </a:r>
            <a:endParaRPr lang="en-GB" dirty="0" smtClean="0"/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8953500" y="0"/>
          <a:ext cx="952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r:id="rId5" imgW="3800160" imgH="3342960" progId="">
                  <p:embed/>
                </p:oleObj>
              </mc:Choice>
              <mc:Fallback>
                <p:oleObj r:id="rId5" imgW="3800160" imgH="334296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0" y="0"/>
                        <a:ext cx="952500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83" r:id="rId2"/>
  </p:sldLayoutIdLst>
  <p:transition>
    <p:randomBar dir="vert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itchFamily="34" charset="0"/>
        </a:defRPr>
      </a:lvl9pPr>
    </p:titleStyle>
    <p:bodyStyle>
      <a:lvl1pPr marL="342900" indent="-342900" algn="just" rtl="0" eaLnBrk="0" fontAlgn="base" hangingPunct="0">
        <a:spcBef>
          <a:spcPct val="0"/>
        </a:spcBef>
        <a:spcAft>
          <a:spcPct val="0"/>
        </a:spcAft>
        <a:buFont typeface="Wingdings" pitchFamily="2" charset="2"/>
        <a:tabLst>
          <a:tab pos="5807075" algn="l"/>
        </a:tabLst>
        <a:defRPr sz="2000">
          <a:solidFill>
            <a:srgbClr val="333333"/>
          </a:solidFill>
          <a:latin typeface="Calibri" pitchFamily="34" charset="0"/>
          <a:ea typeface="ＭＳ Ｐゴシック" charset="0"/>
          <a:cs typeface="Calibri" pitchFamily="34" charset="0"/>
        </a:defRPr>
      </a:lvl1pPr>
      <a:lvl2pPr marL="361950" indent="-36195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tabLst>
          <a:tab pos="5807075" algn="l"/>
        </a:tabLst>
        <a:defRPr sz="2000">
          <a:solidFill>
            <a:srgbClr val="333333"/>
          </a:solidFill>
          <a:latin typeface="Calibri" pitchFamily="34" charset="0"/>
          <a:ea typeface="ＭＳ Ｐゴシック" charset="0"/>
        </a:defRPr>
      </a:lvl2pPr>
      <a:lvl3pPr marL="628650" indent="-2667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tabLst>
          <a:tab pos="5807075" algn="l"/>
        </a:tabLst>
        <a:defRPr sz="1800">
          <a:solidFill>
            <a:srgbClr val="333333"/>
          </a:solidFill>
          <a:latin typeface="Calibri" pitchFamily="34" charset="0"/>
          <a:ea typeface="ＭＳ Ｐゴシック" charset="0"/>
        </a:defRPr>
      </a:lvl3pPr>
      <a:lvl4pPr marL="895350" indent="-2667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Wingdings" pitchFamily="2" charset="2"/>
        <a:buChar char="Ø"/>
        <a:tabLst>
          <a:tab pos="5807075" algn="l"/>
        </a:tabLst>
        <a:defRPr sz="1600">
          <a:solidFill>
            <a:srgbClr val="333333"/>
          </a:solidFill>
          <a:latin typeface="Calibri" pitchFamily="34" charset="0"/>
          <a:ea typeface="ＭＳ Ｐゴシック" charset="0"/>
        </a:defRPr>
      </a:lvl4pPr>
      <a:lvl5pPr marL="1162050" indent="-2667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Font typeface="Arial" pitchFamily="34" charset="0"/>
        <a:buChar char="•"/>
        <a:tabLst>
          <a:tab pos="5807075" algn="l"/>
        </a:tabLst>
        <a:defRPr sz="1400">
          <a:solidFill>
            <a:srgbClr val="333333"/>
          </a:solidFill>
          <a:latin typeface="Calibri" pitchFamily="34" charset="0"/>
          <a:ea typeface="ＭＳ Ｐゴシック" charset="0"/>
        </a:defRPr>
      </a:lvl5pPr>
      <a:lvl6pPr marL="1768475" indent="-1143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Char char="•"/>
        <a:tabLst>
          <a:tab pos="5807075" algn="l"/>
        </a:tabLst>
        <a:defRPr>
          <a:solidFill>
            <a:srgbClr val="333333"/>
          </a:solidFill>
          <a:latin typeface="+mn-lt"/>
        </a:defRPr>
      </a:lvl6pPr>
      <a:lvl7pPr marL="2225675" indent="-1143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Char char="•"/>
        <a:tabLst>
          <a:tab pos="5807075" algn="l"/>
        </a:tabLst>
        <a:defRPr>
          <a:solidFill>
            <a:srgbClr val="333333"/>
          </a:solidFill>
          <a:latin typeface="+mn-lt"/>
        </a:defRPr>
      </a:lvl7pPr>
      <a:lvl8pPr marL="2682875" indent="-1143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Char char="•"/>
        <a:tabLst>
          <a:tab pos="5807075" algn="l"/>
        </a:tabLst>
        <a:defRPr>
          <a:solidFill>
            <a:srgbClr val="333333"/>
          </a:solidFill>
          <a:latin typeface="+mn-lt"/>
        </a:defRPr>
      </a:lvl8pPr>
      <a:lvl9pPr marL="3140075" indent="-114300" algn="just" rtl="0" eaLnBrk="0" fontAlgn="base" hangingPunct="0">
        <a:spcBef>
          <a:spcPct val="0"/>
        </a:spcBef>
        <a:spcAft>
          <a:spcPct val="0"/>
        </a:spcAft>
        <a:buClr>
          <a:schemeClr val="folHlink"/>
        </a:buClr>
        <a:buChar char="•"/>
        <a:tabLst>
          <a:tab pos="5807075" algn="l"/>
        </a:tabLst>
        <a:defRPr>
          <a:solidFill>
            <a:srgbClr val="333333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6"/>
          <p:cNvSpPr>
            <a:spLocks noChangeArrowheads="1"/>
          </p:cNvSpPr>
          <p:nvPr/>
        </p:nvSpPr>
        <p:spPr bwMode="auto">
          <a:xfrm>
            <a:off x="3271838" y="6043613"/>
            <a:ext cx="3343275" cy="2714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" name="Text Box 18"/>
          <p:cNvSpPr txBox="1">
            <a:spLocks noChangeArrowheads="1"/>
          </p:cNvSpPr>
          <p:nvPr/>
        </p:nvSpPr>
        <p:spPr bwMode="auto">
          <a:xfrm>
            <a:off x="0" y="0"/>
            <a:ext cx="9906000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no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3" name="Rectangle 20"/>
          <p:cNvSpPr>
            <a:spLocks noChangeArrowheads="1"/>
          </p:cNvSpPr>
          <p:nvPr/>
        </p:nvSpPr>
        <p:spPr bwMode="auto">
          <a:xfrm>
            <a:off x="0" y="1370234"/>
            <a:ext cx="9906000" cy="54476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anchor="ctr">
            <a:spAutoFit/>
          </a:bodyPr>
          <a:lstStyle/>
          <a:p>
            <a:pPr algn="ctr">
              <a:tabLst>
                <a:tab pos="2328863" algn="ctr"/>
                <a:tab pos="6015038" algn="ctr"/>
              </a:tabLst>
            </a:pPr>
            <a:endParaRPr lang="sr-Latn-RS" sz="2400" dirty="0" smtClean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000" dirty="0" smtClean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400" dirty="0" smtClean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800" b="1" dirty="0" smtClean="0"/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3600" b="1" dirty="0" smtClean="0"/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3600" b="1" dirty="0" smtClean="0"/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000" dirty="0" smtClean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000" dirty="0" smtClean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000" dirty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r>
              <a:rPr lang="sr-Latn-RS" sz="2000" dirty="0" smtClean="0">
                <a:latin typeface="Calibri" pitchFamily="34" charset="0"/>
              </a:rPr>
              <a:t>Goran </a:t>
            </a:r>
            <a:r>
              <a:rPr lang="sr-Latn-RS" sz="2000" dirty="0" err="1" smtClean="0">
                <a:latin typeface="Calibri" pitchFamily="34" charset="0"/>
              </a:rPr>
              <a:t>Milev</a:t>
            </a:r>
            <a:r>
              <a:rPr lang="sr-Latn-RS" sz="2000" dirty="0" smtClean="0">
                <a:latin typeface="Calibri" pitchFamily="34" charset="0"/>
              </a:rPr>
              <a:t>, EIMV</a:t>
            </a:r>
          </a:p>
          <a:p>
            <a:pPr algn="ctr">
              <a:tabLst>
                <a:tab pos="2328863" algn="ctr"/>
                <a:tab pos="6015038" algn="ctr"/>
              </a:tabLst>
            </a:pPr>
            <a:r>
              <a:rPr lang="sr-Latn-RS" sz="2000" dirty="0" smtClean="0">
                <a:latin typeface="Calibri" pitchFamily="34" charset="0"/>
              </a:rPr>
              <a:t>Vladimir Djurica, EIMV</a:t>
            </a:r>
          </a:p>
          <a:p>
            <a:pPr algn="ctr">
              <a:tabLst>
                <a:tab pos="2328863" algn="ctr"/>
                <a:tab pos="6015038" algn="ctr"/>
              </a:tabLst>
            </a:pPr>
            <a:r>
              <a:rPr lang="sr-Latn-RS" sz="2000" dirty="0" smtClean="0">
                <a:latin typeface="Calibri" pitchFamily="34" charset="0"/>
              </a:rPr>
              <a:t>Milan </a:t>
            </a:r>
            <a:r>
              <a:rPr lang="sr-Latn-RS" sz="2000" dirty="0" err="1" smtClean="0">
                <a:latin typeface="Calibri" pitchFamily="34" charset="0"/>
              </a:rPr>
              <a:t>Laković</a:t>
            </a:r>
            <a:r>
              <a:rPr lang="sr-Latn-RS" sz="2000" dirty="0" smtClean="0">
                <a:latin typeface="Calibri" pitchFamily="34" charset="0"/>
              </a:rPr>
              <a:t>, CGES</a:t>
            </a:r>
          </a:p>
          <a:p>
            <a:pPr algn="ctr">
              <a:tabLst>
                <a:tab pos="2328863" algn="ctr"/>
                <a:tab pos="6015038" algn="ctr"/>
              </a:tabLst>
            </a:pPr>
            <a:r>
              <a:rPr lang="sr-Latn-RS" sz="2000" dirty="0" smtClean="0">
                <a:latin typeface="Calibri" pitchFamily="34" charset="0"/>
              </a:rPr>
              <a:t>Ivan </a:t>
            </a:r>
            <a:r>
              <a:rPr lang="sr-Latn-RS" sz="2000" dirty="0" err="1" smtClean="0">
                <a:latin typeface="Calibri" pitchFamily="34" charset="0"/>
              </a:rPr>
              <a:t>Asanović</a:t>
            </a:r>
            <a:r>
              <a:rPr lang="sr-Latn-RS" sz="2000" dirty="0" smtClean="0">
                <a:latin typeface="Calibri" pitchFamily="34" charset="0"/>
              </a:rPr>
              <a:t>, CGES</a:t>
            </a: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000" dirty="0" smtClean="0">
              <a:latin typeface="Calibri" pitchFamily="34" charset="0"/>
            </a:endParaRPr>
          </a:p>
          <a:p>
            <a:pPr algn="ctr">
              <a:tabLst>
                <a:tab pos="2328863" algn="ctr"/>
                <a:tab pos="6015038" algn="ctr"/>
              </a:tabLst>
            </a:pPr>
            <a:endParaRPr lang="sr-Latn-RS" sz="2000" dirty="0" smtClean="0">
              <a:latin typeface="Calibri" pitchFamily="34" charset="0"/>
            </a:endParaRPr>
          </a:p>
        </p:txBody>
      </p:sp>
      <p:pic>
        <p:nvPicPr>
          <p:cNvPr id="9" name="Slika 8" descr="eimv.png"/>
          <p:cNvPicPr>
            <a:picLocks noChangeAspect="1"/>
          </p:cNvPicPr>
          <p:nvPr/>
        </p:nvPicPr>
        <p:blipFill>
          <a:blip r:embed="rId4" cstate="print"/>
          <a:srcRect b="22854"/>
          <a:stretch>
            <a:fillRect/>
          </a:stretch>
        </p:blipFill>
        <p:spPr>
          <a:xfrm>
            <a:off x="5334073" y="838200"/>
            <a:ext cx="4571927" cy="152261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IMPLEMENTACIJA KORELATOR SERVISA SISTEMA SCALAR NA CRNOGORSKOJ PRENOSNOJ MREŽI</a:t>
            </a:r>
          </a:p>
        </p:txBody>
      </p:sp>
      <p:graphicFrame>
        <p:nvGraphicFramePr>
          <p:cNvPr id="7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770640"/>
              </p:ext>
            </p:extLst>
          </p:nvPr>
        </p:nvGraphicFramePr>
        <p:xfrm>
          <a:off x="138626" y="965994"/>
          <a:ext cx="2435225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hoto Editor Photo" r:id="rId5" imgW="2715004" imgH="2029108" progId="">
                  <p:embed/>
                </p:oleObj>
              </mc:Choice>
              <mc:Fallback>
                <p:oleObj name="Photo Editor Photo" r:id="rId5" imgW="2715004" imgH="2029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626" y="965994"/>
                        <a:ext cx="2435225" cy="167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Korelacija po vremenu i prostoru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5" name="Picture 3" descr="Line_and_ellipses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81" y="4373573"/>
            <a:ext cx="5987734" cy="197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03"/>
          <p:cNvSpPr>
            <a:spLocks noChangeArrowheads="1"/>
          </p:cNvSpPr>
          <p:nvPr/>
        </p:nvSpPr>
        <p:spPr bwMode="auto">
          <a:xfrm>
            <a:off x="2814781" y="1518735"/>
            <a:ext cx="38862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8" name="Line 479"/>
          <p:cNvSpPr>
            <a:spLocks noChangeShapeType="1"/>
          </p:cNvSpPr>
          <p:nvPr/>
        </p:nvSpPr>
        <p:spPr bwMode="auto">
          <a:xfrm>
            <a:off x="3205018" y="2161673"/>
            <a:ext cx="334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" name="Line 480"/>
          <p:cNvSpPr>
            <a:spLocks noChangeShapeType="1"/>
          </p:cNvSpPr>
          <p:nvPr/>
        </p:nvSpPr>
        <p:spPr bwMode="auto">
          <a:xfrm>
            <a:off x="3633643" y="2161673"/>
            <a:ext cx="0" cy="8080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0" name="Line 481"/>
          <p:cNvSpPr>
            <a:spLocks noChangeShapeType="1"/>
          </p:cNvSpPr>
          <p:nvPr/>
        </p:nvSpPr>
        <p:spPr bwMode="auto">
          <a:xfrm>
            <a:off x="3205018" y="2756985"/>
            <a:ext cx="334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1" name="Line 482"/>
          <p:cNvSpPr>
            <a:spLocks noChangeShapeType="1"/>
          </p:cNvSpPr>
          <p:nvPr/>
        </p:nvSpPr>
        <p:spPr bwMode="auto">
          <a:xfrm>
            <a:off x="3933681" y="2756985"/>
            <a:ext cx="0" cy="2127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2" name="Text Box 483"/>
          <p:cNvSpPr txBox="1">
            <a:spLocks noChangeArrowheads="1"/>
          </p:cNvSpPr>
          <p:nvPr/>
        </p:nvSpPr>
        <p:spPr bwMode="auto">
          <a:xfrm>
            <a:off x="3795568" y="1642560"/>
            <a:ext cx="12682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sz="1600" dirty="0" smtClean="0"/>
              <a:t>Udar groma</a:t>
            </a:r>
            <a:endParaRPr lang="en-US" altLang="sl-SI" sz="1600" dirty="0">
              <a:latin typeface="Arial" panose="020B0604020202020204" pitchFamily="34" charset="0"/>
            </a:endParaRPr>
          </a:p>
        </p:txBody>
      </p:sp>
      <p:sp>
        <p:nvSpPr>
          <p:cNvPr id="13" name="Text Box 484"/>
          <p:cNvSpPr txBox="1">
            <a:spLocks noChangeArrowheads="1"/>
          </p:cNvSpPr>
          <p:nvPr/>
        </p:nvSpPr>
        <p:spPr bwMode="auto">
          <a:xfrm>
            <a:off x="4062268" y="2342648"/>
            <a:ext cx="2190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sz="1600" dirty="0" smtClean="0">
                <a:latin typeface="Arial" panose="020B0604020202020204" pitchFamily="34" charset="0"/>
              </a:rPr>
              <a:t>Rad </a:t>
            </a:r>
            <a:r>
              <a:rPr lang="sr-Latn-RS" altLang="sl-SI" sz="1600" dirty="0" smtClean="0">
                <a:latin typeface="Arial" panose="020B0604020202020204" pitchFamily="34" charset="0"/>
              </a:rPr>
              <a:t>prekidača</a:t>
            </a:r>
            <a:endParaRPr lang="sr-Latn-RS" altLang="sl-SI" sz="1600" dirty="0">
              <a:latin typeface="Arial" panose="020B0604020202020204" pitchFamily="34" charset="0"/>
            </a:endParaRPr>
          </a:p>
        </p:txBody>
      </p:sp>
      <p:sp>
        <p:nvSpPr>
          <p:cNvPr id="14" name="Line 485"/>
          <p:cNvSpPr>
            <a:spLocks noChangeShapeType="1"/>
          </p:cNvSpPr>
          <p:nvPr/>
        </p:nvSpPr>
        <p:spPr bwMode="auto">
          <a:xfrm>
            <a:off x="3633643" y="1652085"/>
            <a:ext cx="0" cy="509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5" name="Line 486"/>
          <p:cNvSpPr>
            <a:spLocks noChangeShapeType="1"/>
          </p:cNvSpPr>
          <p:nvPr/>
        </p:nvSpPr>
        <p:spPr bwMode="auto">
          <a:xfrm>
            <a:off x="3933681" y="2247398"/>
            <a:ext cx="0" cy="509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6" name="Line 487"/>
          <p:cNvSpPr>
            <a:spLocks noChangeShapeType="1"/>
          </p:cNvSpPr>
          <p:nvPr/>
        </p:nvSpPr>
        <p:spPr bwMode="auto">
          <a:xfrm>
            <a:off x="3633643" y="2883985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7" name="Text Box 488"/>
          <p:cNvSpPr txBox="1">
            <a:spLocks noChangeArrowheads="1"/>
          </p:cNvSpPr>
          <p:nvPr/>
        </p:nvSpPr>
        <p:spPr bwMode="auto">
          <a:xfrm>
            <a:off x="3419331" y="3010985"/>
            <a:ext cx="163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>
                <a:latin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sl-SI" altLang="sl-SI" i="1">
                <a:latin typeface="Arial" panose="020B0604020202020204" pitchFamily="34" charset="0"/>
              </a:rPr>
              <a:t>t </a:t>
            </a:r>
            <a:r>
              <a:rPr lang="sl-SI" altLang="sl-SI">
                <a:latin typeface="Arial" panose="020B0604020202020204" pitchFamily="34" charset="0"/>
                <a:sym typeface="Symbol" panose="05050102010706020507" pitchFamily="18" charset="2"/>
              </a:rPr>
              <a:t> Tmax</a:t>
            </a:r>
            <a:r>
              <a:rPr lang="sl-SI" altLang="sl-SI" i="1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US" altLang="sl-SI" i="1">
              <a:latin typeface="Arial" panose="020B0604020202020204" pitchFamily="34" charset="0"/>
            </a:endParaRPr>
          </a:p>
        </p:txBody>
      </p:sp>
      <p:sp>
        <p:nvSpPr>
          <p:cNvPr id="18" name="Text Box 489"/>
          <p:cNvSpPr txBox="1">
            <a:spLocks noChangeArrowheads="1"/>
          </p:cNvSpPr>
          <p:nvPr/>
        </p:nvSpPr>
        <p:spPr bwMode="auto">
          <a:xfrm>
            <a:off x="6327631" y="2799848"/>
            <a:ext cx="26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i="1">
                <a:latin typeface="Arial" panose="020B0604020202020204" pitchFamily="34" charset="0"/>
              </a:rPr>
              <a:t>t</a:t>
            </a:r>
            <a:endParaRPr lang="en-US" altLang="sl-SI" i="1">
              <a:latin typeface="Arial" panose="020B0604020202020204" pitchFamily="34" charset="0"/>
            </a:endParaRPr>
          </a:p>
        </p:txBody>
      </p:sp>
      <p:sp>
        <p:nvSpPr>
          <p:cNvPr id="19" name="Text Box 490"/>
          <p:cNvSpPr txBox="1">
            <a:spLocks noChangeArrowheads="1"/>
          </p:cNvSpPr>
          <p:nvPr/>
        </p:nvSpPr>
        <p:spPr bwMode="auto">
          <a:xfrm>
            <a:off x="6326043" y="2204535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i="1">
                <a:latin typeface="Arial" panose="020B0604020202020204" pitchFamily="34" charset="0"/>
              </a:rPr>
              <a:t>t</a:t>
            </a:r>
            <a:endParaRPr lang="en-US" altLang="sl-SI" i="1">
              <a:latin typeface="Arial" panose="020B0604020202020204" pitchFamily="34" charset="0"/>
            </a:endParaRPr>
          </a:p>
        </p:txBody>
      </p:sp>
      <p:sp>
        <p:nvSpPr>
          <p:cNvPr id="21" name="PoljeZBesedilom 20"/>
          <p:cNvSpPr txBox="1"/>
          <p:nvPr/>
        </p:nvSpPr>
        <p:spPr>
          <a:xfrm>
            <a:off x="184195" y="967959"/>
            <a:ext cx="3611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Vremenska korelacija</a:t>
            </a:r>
            <a:endParaRPr lang="sl-SI" sz="2800" dirty="0"/>
          </a:p>
        </p:txBody>
      </p:sp>
      <p:sp>
        <p:nvSpPr>
          <p:cNvPr id="22" name="PoljeZBesedilom 21"/>
          <p:cNvSpPr txBox="1"/>
          <p:nvPr/>
        </p:nvSpPr>
        <p:spPr>
          <a:xfrm>
            <a:off x="208994" y="3681236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Prostorska korelacija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8728209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Korelacija izpada </a:t>
            </a:r>
            <a:r>
              <a:rPr lang="sl-SI" dirty="0" err="1" smtClean="0"/>
              <a:t>dalekovoda</a:t>
            </a:r>
            <a:r>
              <a:rPr lang="sl-SI" dirty="0" smtClean="0"/>
              <a:t> zbog udara groma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pic>
        <p:nvPicPr>
          <p:cNvPr id="3074" name="Picture 2" descr="cs_fs_C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6" y="1292253"/>
            <a:ext cx="8824651" cy="509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40624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Pitanja za </a:t>
            </a:r>
            <a:r>
              <a:rPr lang="sl-SI" dirty="0" err="1" smtClean="0"/>
              <a:t>diskusiju</a:t>
            </a:r>
            <a:r>
              <a:rPr lang="sl-SI" dirty="0" smtClean="0"/>
              <a:t> br.1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Da </a:t>
            </a:r>
            <a:r>
              <a:rPr lang="sl-SI" dirty="0"/>
              <a:t>li CGES </a:t>
            </a:r>
            <a:r>
              <a:rPr lang="sl-SI" dirty="0" err="1"/>
              <a:t>upoređuje</a:t>
            </a:r>
            <a:r>
              <a:rPr lang="sl-SI" dirty="0"/>
              <a:t> </a:t>
            </a:r>
            <a:r>
              <a:rPr lang="sl-SI" dirty="0" err="1"/>
              <a:t>reziltate</a:t>
            </a:r>
            <a:r>
              <a:rPr lang="sl-SI" dirty="0"/>
              <a:t> </a:t>
            </a:r>
            <a:r>
              <a:rPr lang="sl-SI" dirty="0" err="1"/>
              <a:t>korelator</a:t>
            </a:r>
            <a:r>
              <a:rPr lang="sl-SI" dirty="0"/>
              <a:t> servisa </a:t>
            </a:r>
            <a:r>
              <a:rPr lang="sl-SI" dirty="0" err="1"/>
              <a:t>sa</a:t>
            </a:r>
            <a:r>
              <a:rPr lang="sl-SI" dirty="0"/>
              <a:t> stvarnim lokacijama </a:t>
            </a:r>
            <a:r>
              <a:rPr lang="sl-SI" dirty="0" err="1"/>
              <a:t>kvarova</a:t>
            </a:r>
            <a:r>
              <a:rPr lang="sl-SI" dirty="0"/>
              <a:t> na </a:t>
            </a:r>
            <a:r>
              <a:rPr lang="sl-SI" dirty="0" err="1"/>
              <a:t>dalekovodima</a:t>
            </a:r>
            <a:r>
              <a:rPr lang="sl-SI" dirty="0"/>
              <a:t> nastalim </a:t>
            </a:r>
            <a:r>
              <a:rPr lang="sl-SI" dirty="0" err="1"/>
              <a:t>usljed</a:t>
            </a:r>
            <a:r>
              <a:rPr lang="sl-SI" dirty="0"/>
              <a:t> atmosferskih </a:t>
            </a:r>
            <a:r>
              <a:rPr lang="sl-SI" dirty="0" err="1"/>
              <a:t>pražnjenja</a:t>
            </a:r>
            <a:r>
              <a:rPr lang="sl-SI" dirty="0" smtClean="0"/>
              <a:t>?</a:t>
            </a:r>
          </a:p>
          <a:p>
            <a:endParaRPr lang="sl-SI" dirty="0"/>
          </a:p>
          <a:p>
            <a:r>
              <a:rPr lang="sr-Latn-ME" dirty="0" err="1" smtClean="0">
                <a:solidFill>
                  <a:schemeClr val="accent2">
                    <a:lumMod val="75000"/>
                  </a:schemeClr>
                </a:solidFill>
              </a:rPr>
              <a:t>Korelator</a:t>
            </a:r>
            <a:r>
              <a:rPr lang="sr-Latn-ME" dirty="0" smtClean="0">
                <a:solidFill>
                  <a:schemeClr val="accent2">
                    <a:lumMod val="75000"/>
                  </a:schemeClr>
                </a:solidFill>
              </a:rPr>
              <a:t> servis za CGES operativno radi već 2 godine. U tom periodu je CGES </a:t>
            </a:r>
            <a:r>
              <a:rPr lang="sr-Latn-ME" dirty="0">
                <a:solidFill>
                  <a:schemeClr val="accent2">
                    <a:lumMod val="75000"/>
                  </a:schemeClr>
                </a:solidFill>
              </a:rPr>
              <a:t>CGES razmatrao lokaciju udara groma i stvarnu lokaciju </a:t>
            </a:r>
            <a:r>
              <a:rPr lang="sr-Latn-ME" dirty="0" smtClean="0">
                <a:solidFill>
                  <a:schemeClr val="accent2">
                    <a:lumMod val="75000"/>
                  </a:schemeClr>
                </a:solidFill>
              </a:rPr>
              <a:t>kvara i </a:t>
            </a:r>
            <a:r>
              <a:rPr lang="sr-Latn-ME" dirty="0" err="1" smtClean="0">
                <a:solidFill>
                  <a:schemeClr val="accent2">
                    <a:lumMod val="75000"/>
                  </a:schemeClr>
                </a:solidFill>
              </a:rPr>
              <a:t>zakljućijo</a:t>
            </a:r>
            <a:r>
              <a:rPr lang="sr-Latn-M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ME" dirty="0" smtClean="0">
                <a:solidFill>
                  <a:schemeClr val="accent2">
                    <a:lumMod val="75000"/>
                  </a:schemeClr>
                </a:solidFill>
              </a:rPr>
              <a:t>da:</a:t>
            </a:r>
          </a:p>
          <a:p>
            <a:r>
              <a:rPr lang="sr-Latn-M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ME" dirty="0">
                <a:solidFill>
                  <a:schemeClr val="accent2">
                    <a:lumMod val="75000"/>
                  </a:schemeClr>
                </a:solidFill>
              </a:rPr>
              <a:t>Udar groma se može desiti na bilo kom dijelu dalekovoda ali lokacija kvara dalekovoda se </a:t>
            </a:r>
            <a:r>
              <a:rPr lang="sr-Latn-ME" dirty="0" err="1">
                <a:solidFill>
                  <a:schemeClr val="accent2">
                    <a:lumMod val="75000"/>
                  </a:schemeClr>
                </a:solidFill>
              </a:rPr>
              <a:t>usled</a:t>
            </a:r>
            <a:r>
              <a:rPr lang="sr-Latn-ME" dirty="0">
                <a:solidFill>
                  <a:schemeClr val="accent2">
                    <a:lumMod val="75000"/>
                  </a:schemeClr>
                </a:solidFill>
              </a:rPr>
              <a:t> prirode udara groma i njegovog prostiranja po dalekovodu, dešava na najslabijem dijelu dalekovoda.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0186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Pitanja za </a:t>
            </a:r>
            <a:r>
              <a:rPr lang="sl-SI" dirty="0" err="1"/>
              <a:t>diskusiju</a:t>
            </a:r>
            <a:r>
              <a:rPr lang="sl-SI" dirty="0"/>
              <a:t> </a:t>
            </a:r>
            <a:r>
              <a:rPr lang="sl-SI" dirty="0" smtClean="0"/>
              <a:t>br.2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Da li su u dosadašnjoj praksi </a:t>
            </a:r>
            <a:r>
              <a:rPr lang="sr-Latn-RS" dirty="0" err="1" smtClean="0"/>
              <a:t>zabilježena</a:t>
            </a:r>
            <a:r>
              <a:rPr lang="sr-Latn-RS" dirty="0" smtClean="0"/>
              <a:t> odstupanja I greške prilikom lociranja kvarova i ako jesu, koji su razlozi za to?</a:t>
            </a:r>
          </a:p>
          <a:p>
            <a:endParaRPr lang="sr-Latn-RS" dirty="0" smtClean="0"/>
          </a:p>
          <a:p>
            <a:r>
              <a:rPr lang="sr-Latn-RS" dirty="0" smtClean="0">
                <a:solidFill>
                  <a:schemeClr val="accent2">
                    <a:lumMod val="75000"/>
                  </a:schemeClr>
                </a:solidFill>
              </a:rPr>
              <a:t>Prirodno je, da svaki sistem ima neku statističku verovatnoću odstupanja, pogotovo u merenju kompleksnih pojava kao što je udar groma. Ali zbog velike populacije takvih događaja se može statistički predvideti  ta odstupanja. U našem </a:t>
            </a:r>
            <a:r>
              <a:rPr lang="sr-Latn-RS" dirty="0" err="1" smtClean="0">
                <a:solidFill>
                  <a:schemeClr val="accent2">
                    <a:lumMod val="75000"/>
                  </a:schemeClr>
                </a:solidFill>
              </a:rPr>
              <a:t>slućaju</a:t>
            </a:r>
            <a:r>
              <a:rPr lang="sr-Latn-RS" dirty="0" smtClean="0">
                <a:solidFill>
                  <a:schemeClr val="accent2">
                    <a:lumMod val="75000"/>
                  </a:schemeClr>
                </a:solidFill>
              </a:rPr>
              <a:t> smo </a:t>
            </a:r>
            <a:r>
              <a:rPr lang="sr-Latn-RS" dirty="0" err="1" smtClean="0">
                <a:solidFill>
                  <a:schemeClr val="accent2">
                    <a:lumMod val="75000"/>
                  </a:schemeClr>
                </a:solidFill>
              </a:rPr>
              <a:t>Korelator</a:t>
            </a:r>
            <a:r>
              <a:rPr lang="sr-Latn-RS" dirty="0" smtClean="0">
                <a:solidFill>
                  <a:schemeClr val="accent2">
                    <a:lumMod val="75000"/>
                  </a:schemeClr>
                </a:solidFill>
              </a:rPr>
              <a:t> servis unapredili sa procesiranjem multi – koridora (koridori širine 500 m , 1000m, 2000 m) oko linije dalekovoda i sa time povećali efikasnost </a:t>
            </a:r>
            <a:r>
              <a:rPr lang="sr-Latn-RS" dirty="0" err="1" smtClean="0">
                <a:solidFill>
                  <a:schemeClr val="accent2">
                    <a:lumMod val="75000"/>
                  </a:schemeClr>
                </a:solidFill>
              </a:rPr>
              <a:t>korelatora</a:t>
            </a:r>
            <a:r>
              <a:rPr lang="sr-Latn-RS" dirty="0" smtClean="0">
                <a:solidFill>
                  <a:schemeClr val="accent2">
                    <a:lumMod val="75000"/>
                  </a:schemeClr>
                </a:solidFill>
              </a:rPr>
              <a:t> za 24 %.</a:t>
            </a:r>
          </a:p>
          <a:p>
            <a:endParaRPr lang="sr-Latn-R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Pitanja za </a:t>
            </a:r>
            <a:r>
              <a:rPr lang="sl-SI" dirty="0" err="1"/>
              <a:t>diskusiju</a:t>
            </a:r>
            <a:r>
              <a:rPr lang="sl-SI" dirty="0"/>
              <a:t> </a:t>
            </a:r>
            <a:r>
              <a:rPr lang="sl-SI" dirty="0" smtClean="0"/>
              <a:t>br.3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Koje</a:t>
            </a:r>
            <a:r>
              <a:rPr lang="sl-SI" dirty="0"/>
              <a:t> su, po mišljenju </a:t>
            </a:r>
            <a:r>
              <a:rPr lang="sl-SI" dirty="0" err="1"/>
              <a:t>Autora</a:t>
            </a:r>
            <a:r>
              <a:rPr lang="sl-SI" dirty="0"/>
              <a:t>, </a:t>
            </a:r>
            <a:r>
              <a:rPr lang="sl-SI" dirty="0" err="1"/>
              <a:t>mogućnosti</a:t>
            </a:r>
            <a:r>
              <a:rPr lang="sl-SI" dirty="0"/>
              <a:t> za dalje </a:t>
            </a:r>
            <a:r>
              <a:rPr lang="sl-SI" dirty="0" err="1"/>
              <a:t>unaprjeđenje</a:t>
            </a:r>
            <a:r>
              <a:rPr lang="sl-SI" dirty="0"/>
              <a:t> </a:t>
            </a:r>
            <a:r>
              <a:rPr lang="sl-SI" dirty="0" err="1"/>
              <a:t>ovog</a:t>
            </a:r>
            <a:r>
              <a:rPr lang="sl-SI" dirty="0"/>
              <a:t> servisa</a:t>
            </a:r>
            <a:r>
              <a:rPr lang="sl-SI" dirty="0" smtClean="0"/>
              <a:t>?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752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ea typeface="ＭＳ Ｐゴシック" charset="-128"/>
              </a:rPr>
              <a:t>Praćenje razvoja oluje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90220" y="967740"/>
            <a:ext cx="862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>
              <a:buClr>
                <a:srgbClr val="FFFFFF"/>
              </a:buClr>
              <a:tabLst>
                <a:tab pos="5807075" algn="l"/>
              </a:tabLst>
            </a:pPr>
            <a:r>
              <a:rPr lang="sl-SI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Kompozitna slika </a:t>
            </a:r>
            <a:r>
              <a:rPr lang="sr-Latn-RS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oborina</a:t>
            </a:r>
            <a:r>
              <a:rPr lang="sl-SI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 i atmosferskih </a:t>
            </a:r>
            <a:r>
              <a:rPr lang="sr-Latn-RS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pražnjenja</a:t>
            </a:r>
            <a:endParaRPr kumimoji="0" lang="sr-Latn-RS" sz="2000" b="0" i="0" u="none" strike="noStrike" kern="0" cap="none" spc="0" normalizeH="0" baseline="0" dirty="0" smtClean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cs typeface="ＭＳ Ｐゴシック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>
                <a:tab pos="5807075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>
                <a:tab pos="5807075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Monotype Sorts"/>
              <a:buNone/>
              <a:tabLst>
                <a:tab pos="5807075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0"/>
            </a:endParaRPr>
          </a:p>
        </p:txBody>
      </p:sp>
      <p:pic>
        <p:nvPicPr>
          <p:cNvPr id="6" name="Picture 5" descr="Composite display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5820" y="912050"/>
            <a:ext cx="2776356" cy="988567"/>
          </a:xfrm>
          <a:prstGeom prst="rect">
            <a:avLst/>
          </a:prstGeom>
        </p:spPr>
      </p:pic>
      <p:pic>
        <p:nvPicPr>
          <p:cNvPr id="3" name="Označba mesta vsebine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95593"/>
            <a:ext cx="8645525" cy="496240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grada vsebine 6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sl-SI" smtClean="0">
              <a:ea typeface="ＭＳ Ｐゴシック" panose="020B0600070205080204" pitchFamily="34" charset="-128"/>
            </a:endParaRPr>
          </a:p>
        </p:txBody>
      </p:sp>
      <p:sp>
        <p:nvSpPr>
          <p:cNvPr id="16387" name="Naslov 1"/>
          <p:cNvSpPr>
            <a:spLocks noGrp="1"/>
          </p:cNvSpPr>
          <p:nvPr>
            <p:ph type="title"/>
          </p:nvPr>
        </p:nvSpPr>
        <p:spPr>
          <a:xfrm>
            <a:off x="495300" y="58738"/>
            <a:ext cx="8201025" cy="777875"/>
          </a:xfrm>
        </p:spPr>
        <p:txBody>
          <a:bodyPr/>
          <a:lstStyle/>
          <a:p>
            <a:pPr eaLnBrk="1" hangingPunct="1"/>
            <a:r>
              <a:rPr lang="sl-SI" altLang="sl-SI" dirty="0" smtClean="0">
                <a:ea typeface="ＭＳ Ｐゴシック" panose="020B0600070205080204" pitchFamily="34" charset="-128"/>
              </a:rPr>
              <a:t>Alarm servis </a:t>
            </a:r>
          </a:p>
        </p:txBody>
      </p:sp>
      <p:pic>
        <p:nvPicPr>
          <p:cNvPr id="16388" name="Picture 6" descr="C:\Vlado\SCALAR_FlashAlarm\korelacija_e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484313"/>
            <a:ext cx="9906001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C:\Vlado\SCALAR_FlashAlarm\korelacija_el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84313"/>
            <a:ext cx="9906001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C:\Vlado\SCALAR_FlashAlarm\Daljnovod-cirkov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1549400"/>
            <a:ext cx="2808287" cy="2787650"/>
          </a:xfrm>
          <a:prstGeom prst="rect">
            <a:avLst/>
          </a:prstGeom>
          <a:noFill/>
          <a:ln w="12700" cap="sq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060" name="Picture 4" descr="C:\Vlado\SCALAR_FlashAlarm\Daljnovod-obnova-okrogl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8550" y="3116263"/>
            <a:ext cx="2371725" cy="29178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Raven puščični konektor 7"/>
          <p:cNvCxnSpPr/>
          <p:nvPr/>
        </p:nvCxnSpPr>
        <p:spPr>
          <a:xfrm>
            <a:off x="1520825" y="4432300"/>
            <a:ext cx="1558925" cy="868363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konektor 8"/>
          <p:cNvCxnSpPr/>
          <p:nvPr/>
        </p:nvCxnSpPr>
        <p:spPr>
          <a:xfrm flipH="1" flipV="1">
            <a:off x="6356350" y="2852738"/>
            <a:ext cx="1014413" cy="360362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Vlado\SCALAR_FlashAlarm\cloud-with-lightning-bolt-m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942975"/>
            <a:ext cx="113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lipsa 15"/>
          <p:cNvSpPr/>
          <p:nvPr/>
        </p:nvSpPr>
        <p:spPr>
          <a:xfrm>
            <a:off x="3149600" y="5237163"/>
            <a:ext cx="388938" cy="3603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" name="Elipsa 16"/>
          <p:cNvSpPr/>
          <p:nvPr/>
        </p:nvSpPr>
        <p:spPr>
          <a:xfrm>
            <a:off x="5908675" y="2565400"/>
            <a:ext cx="390525" cy="35877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 -3.33333E-6 L -0.0658 -0.03333 L -0.1408 -0.07963 L -0.24358 -0.08703 L -0.34913 -0.09444 L -0.42969 -0.04814 L -0.4783 0.01482 L -0.49774 0.13889 L -0.49219 0.21482 L -0.45052 0.28704 L -0.41997 0.3 L -0.37969 0.30186 L -0.32552 0.30556 " pathEditMode="relative" rAng="0" ptsTypes="AAAAAAAAAAAAA">
                                      <p:cBhvr>
                                        <p:cTn id="2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5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5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002_HRFDM_are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928670"/>
            <a:ext cx="7971742" cy="5351921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Visokoreslocuijska</a:t>
            </a:r>
            <a:r>
              <a:rPr lang="sl-SI" dirty="0" smtClean="0"/>
              <a:t> karta </a:t>
            </a:r>
            <a:r>
              <a:rPr lang="sl-SI" dirty="0" err="1" smtClean="0"/>
              <a:t>gustine</a:t>
            </a:r>
            <a:r>
              <a:rPr lang="sl-SI" dirty="0" smtClean="0"/>
              <a:t> udara </a:t>
            </a:r>
            <a:r>
              <a:rPr lang="sl-SI" dirty="0" err="1" smtClean="0"/>
              <a:t>gromva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587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 err="1" smtClean="0">
                <a:ea typeface="ＭＳ Ｐゴシック" panose="020B0600070205080204" pitchFamily="34" charset="-128"/>
              </a:rPr>
              <a:t>Izloženost</a:t>
            </a:r>
            <a:r>
              <a:rPr lang="sl-SI" altLang="sl-SI" dirty="0" smtClean="0">
                <a:ea typeface="ＭＳ Ｐゴシック" panose="020B0600070205080204" pitchFamily="34" charset="-128"/>
              </a:rPr>
              <a:t> linijskih objekta od udara </a:t>
            </a:r>
            <a:r>
              <a:rPr lang="sl-SI" altLang="sl-SI" dirty="0" err="1" smtClean="0">
                <a:ea typeface="ＭＳ Ｐゴシック" panose="020B0600070205080204" pitchFamily="34" charset="-128"/>
              </a:rPr>
              <a:t>gromova</a:t>
            </a:r>
            <a:endParaRPr lang="sl-SI" altLang="sl-SI" dirty="0" smtClean="0">
              <a:ea typeface="ＭＳ Ｐゴシック" panose="020B0600070205080204" pitchFamily="34" charset="-128"/>
            </a:endParaRPr>
          </a:p>
        </p:txBody>
      </p:sp>
      <p:sp>
        <p:nvSpPr>
          <p:cNvPr id="2048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 smtClean="0">
              <a:ea typeface="ＭＳ Ｐゴシック" panose="020B0600070205080204" pitchFamily="34" charset="-128"/>
            </a:endParaRPr>
          </a:p>
        </p:txBody>
      </p:sp>
      <p:sp>
        <p:nvSpPr>
          <p:cNvPr id="20484" name="Ograda številke diapozitiva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D11949-2500-4F2F-89F3-F94B01464BEE}" type="slidenum">
              <a:rPr lang="it-IT" altLang="sl-SI"/>
              <a:pPr/>
              <a:t>18</a:t>
            </a:fld>
            <a:endParaRPr lang="it-IT" altLang="sl-SI"/>
          </a:p>
        </p:txBody>
      </p:sp>
      <p:pic>
        <p:nvPicPr>
          <p:cNvPr id="20485" name="Picture 2" descr="izvod_brda_gostota_z_leg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868363"/>
            <a:ext cx="7215188" cy="586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728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ea typeface="ＭＳ Ｐゴシック" charset="-128"/>
              </a:rPr>
              <a:t>Arhitektura sistema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133927" y="987829"/>
            <a:ext cx="8645235" cy="5338155"/>
          </a:xfrm>
        </p:spPr>
        <p:txBody>
          <a:bodyPr/>
          <a:lstStyle/>
          <a:p>
            <a:pPr marL="0" indent="0"/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Elementi sistema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: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merenje</a:t>
            </a: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elektromagnetnih talasa sa senzorima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358775" lvl="1" indent="-295275">
              <a:buClrTx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komunikacije za </a:t>
            </a: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prenos</a:t>
            </a: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podatka</a:t>
            </a:r>
          </a:p>
          <a:p>
            <a:pPr marL="358775" lvl="1" indent="-295275">
              <a:buClrTx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procesiranje podatka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358775" lvl="1" indent="-295275">
              <a:buClrTx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osnovne i napredne usluge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korišćenje</a:t>
            </a: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podatka kod koristnika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/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/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>
              <a:buFont typeface="Monotype Sorts"/>
              <a:buNone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2150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2AFBD1-3E65-44E4-901E-9F354005CC8C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40" y="2013527"/>
            <a:ext cx="5432236" cy="473496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ea typeface="ＭＳ Ｐゴシック" charset="-128"/>
              </a:rPr>
              <a:t>Lokacije i tipovi </a:t>
            </a:r>
            <a:r>
              <a:rPr lang="sl-SI" dirty="0" err="1" smtClean="0">
                <a:ea typeface="ＭＳ Ｐゴシック" charset="-128"/>
              </a:rPr>
              <a:t>senzora</a:t>
            </a:r>
            <a:endParaRPr lang="sl-SI" dirty="0" smtClean="0">
              <a:ea typeface="ＭＳ Ｐゴシック" charset="-128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483416" y="1047635"/>
            <a:ext cx="8645235" cy="4733404"/>
          </a:xfrm>
        </p:spPr>
        <p:txBody>
          <a:bodyPr/>
          <a:lstStyle/>
          <a:p>
            <a:pPr marL="63500" lvl="1" indent="0">
              <a:buClrTx/>
              <a:buFont typeface="Wingdings" pitchFamily="2" charset="2"/>
              <a:buChar char="v"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SLO: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2 </a:t>
            </a:r>
            <a:r>
              <a:rPr lang="sl-SI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senzora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63500" lvl="1" indent="0">
              <a:buClrTx/>
            </a:pPr>
            <a:r>
              <a:rPr lang="sl-SI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MNE 1 senzor </a:t>
            </a:r>
          </a:p>
          <a:p>
            <a:pPr marL="63500" lvl="1" indent="0">
              <a:buClrTx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SRB</a:t>
            </a:r>
            <a:r>
              <a:rPr lang="sl-SI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: 1 senzor (skoro </a:t>
            </a:r>
            <a:r>
              <a:rPr lang="sl-SI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još</a:t>
            </a:r>
            <a:r>
              <a:rPr lang="sl-SI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1 senzor – u okolini Beograda)</a:t>
            </a:r>
          </a:p>
          <a:p>
            <a:pPr marL="63500" lvl="1" indent="0">
              <a:buClrTx/>
              <a:buFont typeface="Wingdings" pitchFamily="2" charset="2"/>
              <a:buChar char="v"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CRO: 3 </a:t>
            </a:r>
            <a:r>
              <a:rPr lang="sl-SI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senzora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63500" lvl="1" indent="0">
              <a:buClrTx/>
              <a:buFont typeface="Wingdings" pitchFamily="2" charset="2"/>
              <a:buChar char="v"/>
            </a:pP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BIH: 2 </a:t>
            </a:r>
            <a:r>
              <a:rPr lang="sl-SI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senzora</a:t>
            </a:r>
            <a:r>
              <a:rPr lang="sl-SI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</a:p>
          <a:p>
            <a:pPr marL="0" indent="0"/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/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/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>
              <a:buFont typeface="Monotype Sorts"/>
              <a:buNone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2150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2AFBD1-3E65-44E4-901E-9F354005CC8C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22" y="2078182"/>
            <a:ext cx="5752446" cy="437185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ea typeface="ＭＳ Ｐゴシック" charset="-128"/>
              </a:rPr>
              <a:t>SCALAR je partner i </a:t>
            </a:r>
            <a:r>
              <a:rPr lang="sr-Latn-RS" dirty="0" smtClean="0">
                <a:ea typeface="ＭＳ Ｐゴシック" charset="-128"/>
              </a:rPr>
              <a:t>suosnivač</a:t>
            </a:r>
            <a:r>
              <a:rPr lang="sl-SI" dirty="0" smtClean="0">
                <a:ea typeface="ＭＳ Ｐゴシック" charset="-128"/>
              </a:rPr>
              <a:t> </a:t>
            </a:r>
            <a:r>
              <a:rPr lang="sr-Latn-RS" dirty="0" smtClean="0">
                <a:ea typeface="ＭＳ Ｐゴシック" charset="-128"/>
              </a:rPr>
              <a:t>evropske</a:t>
            </a:r>
            <a:r>
              <a:rPr lang="sl-SI" dirty="0" smtClean="0">
                <a:ea typeface="ＭＳ Ｐゴシック" charset="-128"/>
              </a:rPr>
              <a:t> mreže EUCLID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Glavne osobine EUCLID-a: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kontinentalna mreža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procesiranje, održavanje i pogon mreže na profesionalnom nivou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procesiranje podataka iz senzora u Beču (OVE-ALDIS) i u </a:t>
            </a:r>
            <a:r>
              <a:rPr lang="sr-Latn-RS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Karlsruhe</a:t>
            </a: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(SIEMENS-BLIDS)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svi senzori podešeni, da omogućavaju uniformne podatke za čitavu Evropu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156 senzora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10 zemalja članica</a:t>
            </a:r>
          </a:p>
          <a:p>
            <a:pPr marL="358775" lvl="1" indent="-295275">
              <a:buClrTx/>
            </a:pPr>
            <a:r>
              <a:rPr lang="sr-Latn-R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21 zemalja pokriveno</a:t>
            </a:r>
          </a:p>
          <a:p>
            <a:pPr marL="0" indent="0"/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/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/>
            <a:endParaRPr lang="sl-SI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>
              <a:buFont typeface="Monotype Sorts"/>
              <a:buNone/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21506" name="Slide Number Placehold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2AFBD1-3E65-44E4-901E-9F354005CC8C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63" y="3210720"/>
            <a:ext cx="6045199" cy="36472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ea typeface="ＭＳ Ｐゴシック" charset="-128"/>
              </a:rPr>
              <a:t>Podaci</a:t>
            </a:r>
            <a:r>
              <a:rPr lang="sl-SI" dirty="0" smtClean="0">
                <a:ea typeface="ＭＳ Ｐゴシック" charset="-128"/>
              </a:rPr>
              <a:t> o atmosferskim </a:t>
            </a:r>
            <a:r>
              <a:rPr lang="sr-Latn-RS" dirty="0" smtClean="0">
                <a:ea typeface="ＭＳ Ｐゴシック" charset="-128"/>
              </a:rPr>
              <a:t>pražnjenjima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90220" y="967740"/>
            <a:ext cx="86233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>
              <a:buClr>
                <a:srgbClr val="FFFFFF"/>
              </a:buClr>
              <a:tabLst>
                <a:tab pos="5807075" algn="l"/>
              </a:tabLst>
            </a:pPr>
            <a:r>
              <a:rPr lang="en-US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Real</a:t>
            </a:r>
            <a:r>
              <a:rPr lang="sl-SI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no vreme</a:t>
            </a:r>
            <a:r>
              <a:rPr lang="en-US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 &amp; </a:t>
            </a:r>
            <a:r>
              <a:rPr lang="en-US" sz="2000" kern="0" dirty="0" err="1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arhiv</a:t>
            </a:r>
            <a:r>
              <a:rPr lang="sl-SI" sz="2000" kern="0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ＭＳ Ｐゴシック" charset="0"/>
              </a:rPr>
              <a:t>a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Wingdings" pitchFamily="2" charset="2"/>
              <a:buNone/>
              <a:tabLst>
                <a:tab pos="5807075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ＭＳ Ｐゴシック" charset="-128"/>
              <a:cs typeface="ＭＳ Ｐゴシック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Monotype Sorts"/>
              <a:buNone/>
              <a:tabLst>
                <a:tab pos="5807075" algn="l"/>
              </a:tabLst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0"/>
            </a:endParaRPr>
          </a:p>
        </p:txBody>
      </p:sp>
      <p:pic>
        <p:nvPicPr>
          <p:cNvPr id="6" name="Picture 5" descr="fc_logo_unofficial_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1255" y="840906"/>
            <a:ext cx="4364745" cy="1005842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7" y="1846748"/>
            <a:ext cx="8175163" cy="496835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Servisni i </a:t>
            </a:r>
            <a:r>
              <a:rPr lang="sl-SI" dirty="0" err="1" smtClean="0"/>
              <a:t>alatni</a:t>
            </a:r>
            <a:r>
              <a:rPr lang="sl-SI" dirty="0" smtClean="0"/>
              <a:t> segment sistema SCALAR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pic>
        <p:nvPicPr>
          <p:cNvPr id="4098" name="Picture 2" descr="SFC_structure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0" y="1088572"/>
            <a:ext cx="8775700" cy="523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95575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5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Proces korelacije</a:t>
            </a:r>
            <a:endParaRPr lang="en-US" dirty="0"/>
          </a:p>
        </p:txBody>
      </p:sp>
      <p:pic>
        <p:nvPicPr>
          <p:cNvPr id="2050" name="Picture 2" descr="osnovna_shema_pretoka_informacij-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379393"/>
            <a:ext cx="6398202" cy="48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GIS – Geografski i topološko podaci</a:t>
            </a:r>
            <a:endParaRPr lang="sr-Latn-R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3074" name="Slika 6" descr="GREDOS_C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" y="1219201"/>
            <a:ext cx="8329862" cy="495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825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GIS – Geografski i topološko podaci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638F31-A5CC-4429-872E-CA3A91AC1C0D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5" name="Označba mesta vseb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47" y="1067550"/>
            <a:ext cx="770162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55018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UniBo">
  <a:themeElements>
    <a:clrScheme name="">
      <a:dk1>
        <a:srgbClr val="000000"/>
      </a:dk1>
      <a:lt1>
        <a:srgbClr val="FFFFFF"/>
      </a:lt1>
      <a:dk2>
        <a:srgbClr val="111111"/>
      </a:dk2>
      <a:lt2>
        <a:srgbClr val="FF0000"/>
      </a:lt2>
      <a:accent1>
        <a:srgbClr val="53A9FF"/>
      </a:accent1>
      <a:accent2>
        <a:srgbClr val="0B85FF"/>
      </a:accent2>
      <a:accent3>
        <a:srgbClr val="FFFFFF"/>
      </a:accent3>
      <a:accent4>
        <a:srgbClr val="000000"/>
      </a:accent4>
      <a:accent5>
        <a:srgbClr val="B3D1FF"/>
      </a:accent5>
      <a:accent6>
        <a:srgbClr val="0978E7"/>
      </a:accent6>
      <a:hlink>
        <a:srgbClr val="990000"/>
      </a:hlink>
      <a:folHlink>
        <a:srgbClr val="990000"/>
      </a:folHlink>
    </a:clrScheme>
    <a:fontScheme name="UniB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UniB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B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8">
        <a:dk1>
          <a:srgbClr val="292929"/>
        </a:dk1>
        <a:lt1>
          <a:srgbClr val="FFFFFF"/>
        </a:lt1>
        <a:dk2>
          <a:srgbClr val="111111"/>
        </a:dk2>
        <a:lt2>
          <a:srgbClr val="4D4D4D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5F5F5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9">
        <a:dk1>
          <a:srgbClr val="292929"/>
        </a:dk1>
        <a:lt1>
          <a:srgbClr val="FFFFFF"/>
        </a:lt1>
        <a:dk2>
          <a:srgbClr val="111111"/>
        </a:dk2>
        <a:lt2>
          <a:srgbClr val="4D4D4D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5F5F5F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0">
        <a:dk1>
          <a:srgbClr val="292929"/>
        </a:dk1>
        <a:lt1>
          <a:srgbClr val="FFFFFF"/>
        </a:lt1>
        <a:dk2>
          <a:srgbClr val="111111"/>
        </a:dk2>
        <a:lt2>
          <a:srgbClr val="FF00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5F5F5F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1">
        <a:dk1>
          <a:srgbClr val="292929"/>
        </a:dk1>
        <a:lt1>
          <a:srgbClr val="FFFFFF"/>
        </a:lt1>
        <a:dk2>
          <a:srgbClr val="111111"/>
        </a:dk2>
        <a:lt2>
          <a:srgbClr val="FF00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2">
        <a:dk1>
          <a:srgbClr val="292929"/>
        </a:dk1>
        <a:lt1>
          <a:srgbClr val="FFFFFF"/>
        </a:lt1>
        <a:dk2>
          <a:srgbClr val="111111"/>
        </a:dk2>
        <a:lt2>
          <a:srgbClr val="FF00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00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3">
        <a:dk1>
          <a:srgbClr val="292929"/>
        </a:dk1>
        <a:lt1>
          <a:srgbClr val="FFFFFF"/>
        </a:lt1>
        <a:dk2>
          <a:srgbClr val="111111"/>
        </a:dk2>
        <a:lt2>
          <a:srgbClr val="0000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00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4">
        <a:dk1>
          <a:srgbClr val="292929"/>
        </a:dk1>
        <a:lt1>
          <a:srgbClr val="FFFFFF"/>
        </a:lt1>
        <a:dk2>
          <a:srgbClr val="111111"/>
        </a:dk2>
        <a:lt2>
          <a:srgbClr val="FF00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FFFF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5">
        <a:dk1>
          <a:srgbClr val="292929"/>
        </a:dk1>
        <a:lt1>
          <a:srgbClr val="FFFFFF"/>
        </a:lt1>
        <a:dk2>
          <a:srgbClr val="111111"/>
        </a:dk2>
        <a:lt2>
          <a:srgbClr val="FFFF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FFFF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Bo 16">
        <a:dk1>
          <a:srgbClr val="292929"/>
        </a:dk1>
        <a:lt1>
          <a:srgbClr val="FFFFFF"/>
        </a:lt1>
        <a:dk2>
          <a:srgbClr val="111111"/>
        </a:dk2>
        <a:lt2>
          <a:srgbClr val="FF9900"/>
        </a:lt2>
        <a:accent1>
          <a:srgbClr val="53A9FF"/>
        </a:accent1>
        <a:accent2>
          <a:srgbClr val="0B85FF"/>
        </a:accent2>
        <a:accent3>
          <a:srgbClr val="FFFFFF"/>
        </a:accent3>
        <a:accent4>
          <a:srgbClr val="212121"/>
        </a:accent4>
        <a:accent5>
          <a:srgbClr val="B3D1FF"/>
        </a:accent5>
        <a:accent6>
          <a:srgbClr val="0978E7"/>
        </a:accent6>
        <a:hlink>
          <a:srgbClr val="FFFF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UniBo</Template>
  <TotalTime>10247</TotalTime>
  <Words>431</Words>
  <Application>Microsoft Office PowerPoint</Application>
  <PresentationFormat>A4 (210 x 297 mm)</PresentationFormat>
  <Paragraphs>92</Paragraphs>
  <Slides>18</Slides>
  <Notes>5</Notes>
  <HiddenSlides>0</HiddenSlides>
  <MMClips>0</MMClips>
  <ScaleCrop>false</ScaleCrop>
  <HeadingPairs>
    <vt:vector size="8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8" baseType="lpstr">
      <vt:lpstr>MS PGothic</vt:lpstr>
      <vt:lpstr>Arial</vt:lpstr>
      <vt:lpstr>Calibri</vt:lpstr>
      <vt:lpstr>Garamond</vt:lpstr>
      <vt:lpstr>Monotype Sorts</vt:lpstr>
      <vt:lpstr>Symbol</vt:lpstr>
      <vt:lpstr>Times New Roman</vt:lpstr>
      <vt:lpstr>Wingdings</vt:lpstr>
      <vt:lpstr>UniBo</vt:lpstr>
      <vt:lpstr>Photo Editor Photo</vt:lpstr>
      <vt:lpstr>IMPLEMENTACIJA KORELATOR SERVISA SISTEMA SCALAR NA CRNOGORSKOJ PRENOSNOJ MREŽI</vt:lpstr>
      <vt:lpstr>Arhitektura sistema</vt:lpstr>
      <vt:lpstr>Lokacije i tipovi senzora</vt:lpstr>
      <vt:lpstr>SCALAR je partner i suosnivač evropske mreže EUCLID</vt:lpstr>
      <vt:lpstr>Podaci o atmosferskim pražnjenjima</vt:lpstr>
      <vt:lpstr>Servisni i alatni segment sistema SCALAR</vt:lpstr>
      <vt:lpstr>Proces korelacije</vt:lpstr>
      <vt:lpstr>GIS – Geografski i topološko podaci</vt:lpstr>
      <vt:lpstr>GIS – Geografski i topološko podaci</vt:lpstr>
      <vt:lpstr>Korelacija po vremenu i prostoru</vt:lpstr>
      <vt:lpstr>Korelacija izpada dalekovoda zbog udara groma</vt:lpstr>
      <vt:lpstr>Pitanja za diskusiju br.1</vt:lpstr>
      <vt:lpstr>Pitanja za diskusiju br.2</vt:lpstr>
      <vt:lpstr>Pitanja za diskusiju br.3</vt:lpstr>
      <vt:lpstr>Praćenje razvoja oluje</vt:lpstr>
      <vt:lpstr>Alarm servis </vt:lpstr>
      <vt:lpstr>Visokoreslocuijska karta gustine udara gromva</vt:lpstr>
      <vt:lpstr>Izloženost linijskih objekta od udara gromova</vt:lpstr>
    </vt:vector>
  </TitlesOfParts>
  <Company>Alma Mater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>Presentazione del modello di pagina</dc:subject>
  <dc:creator>CAN</dc:creator>
  <cp:keywords>presentazione</cp:keywords>
  <cp:lastModifiedBy>goran</cp:lastModifiedBy>
  <cp:revision>1487</cp:revision>
  <cp:lastPrinted>2003-02-03T13:12:33Z</cp:lastPrinted>
  <dcterms:created xsi:type="dcterms:W3CDTF">2004-11-21T08:41:24Z</dcterms:created>
  <dcterms:modified xsi:type="dcterms:W3CDTF">2015-05-12T09:31:15Z</dcterms:modified>
  <cp:category>Metodologia</cp:category>
</cp:coreProperties>
</file>